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3" d="100"/>
          <a:sy n="103" d="100"/>
        </p:scale>
        <p:origin x="114"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972D2A-DE51-47C7-898E-1069D010BD34}" type="datetimeFigureOut">
              <a:rPr lang="en-US" smtClean="0"/>
              <a:t>6/12/2019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BE3AAB-A253-4FA2-98AF-88A1DF3AA268}" type="slidenum">
              <a:rPr lang="en-US" smtClean="0"/>
              <a:t>‹#›</a:t>
            </a:fld>
            <a:endParaRPr lang="en-US"/>
          </a:p>
        </p:txBody>
      </p:sp>
    </p:spTree>
    <p:extLst>
      <p:ext uri="{BB962C8B-B14F-4D97-AF65-F5344CB8AC3E}">
        <p14:creationId xmlns:p14="http://schemas.microsoft.com/office/powerpoint/2010/main" val="4221756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0ABE721-9A5B-461A-9186-BAD276B65804}" type="datetime1">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D76F4-B340-41F7-8B70-DB569AA49C3F}" type="slidenum">
              <a:rPr lang="en-US" smtClean="0"/>
              <a:t>‹#›</a:t>
            </a:fld>
            <a:endParaRPr lang="en-US"/>
          </a:p>
        </p:txBody>
      </p:sp>
    </p:spTree>
    <p:extLst>
      <p:ext uri="{BB962C8B-B14F-4D97-AF65-F5344CB8AC3E}">
        <p14:creationId xmlns:p14="http://schemas.microsoft.com/office/powerpoint/2010/main" val="187205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9786E3A-6C02-487B-BA1F-58C22F337657}" type="datetime1">
              <a:rPr lang="en-US" smtClean="0"/>
              <a:t>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D76F4-B340-41F7-8B70-DB569AA49C3F}" type="slidenum">
              <a:rPr lang="en-US" smtClean="0"/>
              <a:t>‹#›</a:t>
            </a:fld>
            <a:endParaRPr lang="en-US"/>
          </a:p>
        </p:txBody>
      </p:sp>
    </p:spTree>
    <p:extLst>
      <p:ext uri="{BB962C8B-B14F-4D97-AF65-F5344CB8AC3E}">
        <p14:creationId xmlns:p14="http://schemas.microsoft.com/office/powerpoint/2010/main" val="3759647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DE1CE6C-EF8D-4989-86FF-E6F97815A11F}" type="datetime1">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D76F4-B340-41F7-8B70-DB569AA49C3F}" type="slidenum">
              <a:rPr lang="en-US" smtClean="0"/>
              <a:t>‹#›</a:t>
            </a:fld>
            <a:endParaRPr lang="en-US"/>
          </a:p>
        </p:txBody>
      </p:sp>
    </p:spTree>
    <p:extLst>
      <p:ext uri="{BB962C8B-B14F-4D97-AF65-F5344CB8AC3E}">
        <p14:creationId xmlns:p14="http://schemas.microsoft.com/office/powerpoint/2010/main" val="3071718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B63D6476-706A-4BF6-94F5-A5D5D67A86C1}" type="datetime1">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D76F4-B340-41F7-8B70-DB569AA49C3F}"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6872430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221A89-68F4-4979-84B7-DFA918EF3755}" type="datetime1">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D76F4-B340-41F7-8B70-DB569AA49C3F}" type="slidenum">
              <a:rPr lang="en-US" smtClean="0"/>
              <a:t>‹#›</a:t>
            </a:fld>
            <a:endParaRPr lang="en-US"/>
          </a:p>
        </p:txBody>
      </p:sp>
    </p:spTree>
    <p:extLst>
      <p:ext uri="{BB962C8B-B14F-4D97-AF65-F5344CB8AC3E}">
        <p14:creationId xmlns:p14="http://schemas.microsoft.com/office/powerpoint/2010/main" val="11199228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D736057-2103-426A-9F3A-7D94F356D551}" type="datetime1">
              <a:rPr lang="en-US" smtClean="0"/>
              <a:t>6/12/2019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D76F4-B340-41F7-8B70-DB569AA49C3F}" type="slidenum">
              <a:rPr lang="en-US" smtClean="0"/>
              <a:t>‹#›</a:t>
            </a:fld>
            <a:endParaRPr lang="en-US"/>
          </a:p>
        </p:txBody>
      </p:sp>
    </p:spTree>
    <p:extLst>
      <p:ext uri="{BB962C8B-B14F-4D97-AF65-F5344CB8AC3E}">
        <p14:creationId xmlns:p14="http://schemas.microsoft.com/office/powerpoint/2010/main" val="29572123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D0C95E3-BC45-4E3F-A53A-D2FE8F08F973}" type="datetime1">
              <a:rPr lang="en-US" smtClean="0"/>
              <a:t>6/12/2019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D76F4-B340-41F7-8B70-DB569AA49C3F}" type="slidenum">
              <a:rPr lang="en-US" smtClean="0"/>
              <a:t>‹#›</a:t>
            </a:fld>
            <a:endParaRPr lang="en-US"/>
          </a:p>
        </p:txBody>
      </p:sp>
    </p:spTree>
    <p:extLst>
      <p:ext uri="{BB962C8B-B14F-4D97-AF65-F5344CB8AC3E}">
        <p14:creationId xmlns:p14="http://schemas.microsoft.com/office/powerpoint/2010/main" val="20775197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55DE48C-8BCF-4F91-A8B1-87DA169B5EF5}" type="datetime1">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D76F4-B340-41F7-8B70-DB569AA49C3F}" type="slidenum">
              <a:rPr lang="en-US" smtClean="0"/>
              <a:t>‹#›</a:t>
            </a:fld>
            <a:endParaRPr lang="en-US"/>
          </a:p>
        </p:txBody>
      </p:sp>
    </p:spTree>
    <p:extLst>
      <p:ext uri="{BB962C8B-B14F-4D97-AF65-F5344CB8AC3E}">
        <p14:creationId xmlns:p14="http://schemas.microsoft.com/office/powerpoint/2010/main" val="784567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C6CAFE-C603-45E9-9BFC-5E2C157BF1E6}" type="datetime1">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D76F4-B340-41F7-8B70-DB569AA49C3F}" type="slidenum">
              <a:rPr lang="en-US" smtClean="0"/>
              <a:t>‹#›</a:t>
            </a:fld>
            <a:endParaRPr lang="en-US"/>
          </a:p>
        </p:txBody>
      </p:sp>
    </p:spTree>
    <p:extLst>
      <p:ext uri="{BB962C8B-B14F-4D97-AF65-F5344CB8AC3E}">
        <p14:creationId xmlns:p14="http://schemas.microsoft.com/office/powerpoint/2010/main" val="3086375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2053973" y="2237632"/>
            <a:ext cx="9717317" cy="4195481"/>
          </a:xfrm>
        </p:spPr>
        <p:txBody>
          <a:bodyPr>
            <a:normAutofit/>
          </a:bodyPr>
          <a:lstStyle>
            <a:lvl1pPr>
              <a:defRPr sz="3600"/>
            </a:lvl1pPr>
            <a:lvl2pPr>
              <a:defRPr sz="3200"/>
            </a:lvl2pPr>
            <a:lvl3pPr>
              <a:defRPr sz="2800"/>
            </a:lvl3pPr>
            <a:lvl4pPr>
              <a:defRPr sz="2400"/>
            </a:lvl4pPr>
            <a:lvl5pPr>
              <a:defRPr sz="24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2898282F-617C-4F7D-B2AC-9552DDFBEB5E}" type="datetime1">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D76F4-B340-41F7-8B70-DB569AA49C3F}" type="slidenum">
              <a:rPr lang="en-US" smtClean="0"/>
              <a:t>‹#›</a:t>
            </a:fld>
            <a:endParaRPr lang="en-US"/>
          </a:p>
        </p:txBody>
      </p:sp>
    </p:spTree>
    <p:extLst>
      <p:ext uri="{BB962C8B-B14F-4D97-AF65-F5344CB8AC3E}">
        <p14:creationId xmlns:p14="http://schemas.microsoft.com/office/powerpoint/2010/main" val="145133740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10035783" cy="1915647"/>
          </a:xfrm>
        </p:spPr>
        <p:txBody>
          <a:bodyPr anchor="b"/>
          <a:lstStyle>
            <a:lvl1pPr algn="l">
              <a:defRPr sz="5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10035784" cy="860400"/>
          </a:xfrm>
        </p:spPr>
        <p:txBody>
          <a:bodyPr anchor="t">
            <a:normAutofit/>
          </a:bodyPr>
          <a:lstStyle>
            <a:lvl1pPr marL="0" indent="0" algn="l">
              <a:buNone/>
              <a:defRPr sz="32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F668E6-6A0A-48ED-9D69-2FEB6CD4B30A}" type="datetime1">
              <a:rPr lang="en-US" smtClean="0"/>
              <a:t>6/12/2019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D76F4-B340-41F7-8B70-DB569AA49C3F}" type="slidenum">
              <a:rPr lang="en-US" smtClean="0"/>
              <a:t>‹#›</a:t>
            </a:fld>
            <a:endParaRPr lang="en-US"/>
          </a:p>
        </p:txBody>
      </p:sp>
    </p:spTree>
    <p:extLst>
      <p:ext uri="{BB962C8B-B14F-4D97-AF65-F5344CB8AC3E}">
        <p14:creationId xmlns:p14="http://schemas.microsoft.com/office/powerpoint/2010/main" val="319094183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163171-7D72-4210-BD58-26E53C343406}" type="datetime1">
              <a:rPr lang="en-US" smtClean="0"/>
              <a:t>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D76F4-B340-41F7-8B70-DB569AA49C3F}" type="slidenum">
              <a:rPr lang="en-US" smtClean="0"/>
              <a:t>‹#›</a:t>
            </a:fld>
            <a:endParaRPr lang="en-US"/>
          </a:p>
        </p:txBody>
      </p:sp>
    </p:spTree>
    <p:extLst>
      <p:ext uri="{BB962C8B-B14F-4D97-AF65-F5344CB8AC3E}">
        <p14:creationId xmlns:p14="http://schemas.microsoft.com/office/powerpoint/2010/main" val="1417162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AE494AC-C7F1-44B2-B769-A66A968B9CD9}" type="datetime1">
              <a:rPr lang="en-US" smtClean="0"/>
              <a:t>6/12/2019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D76F4-B340-41F7-8B70-DB569AA49C3F}" type="slidenum">
              <a:rPr lang="en-US" smtClean="0"/>
              <a:t>‹#›</a:t>
            </a:fld>
            <a:endParaRPr lang="en-US"/>
          </a:p>
        </p:txBody>
      </p:sp>
    </p:spTree>
    <p:extLst>
      <p:ext uri="{BB962C8B-B14F-4D97-AF65-F5344CB8AC3E}">
        <p14:creationId xmlns:p14="http://schemas.microsoft.com/office/powerpoint/2010/main" val="1702303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EDD2FBEA-2581-4AC9-929C-02057B4A98B0}" type="datetime1">
              <a:rPr lang="en-US" smtClean="0"/>
              <a:t>6/12/2019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84D76F4-B340-41F7-8B70-DB569AA49C3F}" type="slidenum">
              <a:rPr lang="en-US" smtClean="0"/>
              <a:t>‹#›</a:t>
            </a:fld>
            <a:endParaRPr lang="en-US"/>
          </a:p>
        </p:txBody>
      </p:sp>
    </p:spTree>
    <p:extLst>
      <p:ext uri="{BB962C8B-B14F-4D97-AF65-F5344CB8AC3E}">
        <p14:creationId xmlns:p14="http://schemas.microsoft.com/office/powerpoint/2010/main" val="2004253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CC34245-6143-4D07-B264-98903D29D072}" type="datetime1">
              <a:rPr lang="en-US" smtClean="0"/>
              <a:t>6/12/2019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84D76F4-B340-41F7-8B70-DB569AA49C3F}" type="slidenum">
              <a:rPr lang="en-US" smtClean="0"/>
              <a:t>‹#›</a:t>
            </a:fld>
            <a:endParaRPr lang="en-US"/>
          </a:p>
        </p:txBody>
      </p:sp>
    </p:spTree>
    <p:extLst>
      <p:ext uri="{BB962C8B-B14F-4D97-AF65-F5344CB8AC3E}">
        <p14:creationId xmlns:p14="http://schemas.microsoft.com/office/powerpoint/2010/main" val="1852317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8288FC4F-EF1C-4FBB-96CD-53D014635B3D}" type="datetime1">
              <a:rPr lang="en-US" smtClean="0"/>
              <a:t>6/12/2019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84D76F4-B340-41F7-8B70-DB569AA49C3F}" type="slidenum">
              <a:rPr lang="en-US" smtClean="0"/>
              <a:t>‹#›</a:t>
            </a:fld>
            <a:endParaRPr lang="en-US"/>
          </a:p>
        </p:txBody>
      </p:sp>
    </p:spTree>
    <p:extLst>
      <p:ext uri="{BB962C8B-B14F-4D97-AF65-F5344CB8AC3E}">
        <p14:creationId xmlns:p14="http://schemas.microsoft.com/office/powerpoint/2010/main" val="4040724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9B4FC623-1B87-4757-90E4-C7E882686645}" type="datetime1">
              <a:rPr lang="en-US" smtClean="0"/>
              <a:t>6/12/2019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D76F4-B340-41F7-8B70-DB569AA49C3F}" type="slidenum">
              <a:rPr lang="en-US" smtClean="0"/>
              <a:t>‹#›</a:t>
            </a:fld>
            <a:endParaRPr lang="en-US"/>
          </a:p>
        </p:txBody>
      </p:sp>
    </p:spTree>
    <p:extLst>
      <p:ext uri="{BB962C8B-B14F-4D97-AF65-F5344CB8AC3E}">
        <p14:creationId xmlns:p14="http://schemas.microsoft.com/office/powerpoint/2010/main" val="2982069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3713CB1-8542-4CAD-8534-0536953EE025}" type="datetime1">
              <a:rPr lang="en-US" smtClean="0"/>
              <a:t>6/12/2019</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84D76F4-B340-41F7-8B70-DB569AA49C3F}" type="slidenum">
              <a:rPr lang="en-US" smtClean="0"/>
              <a:t>‹#›</a:t>
            </a:fld>
            <a:endParaRPr lang="en-US"/>
          </a:p>
        </p:txBody>
      </p:sp>
    </p:spTree>
    <p:extLst>
      <p:ext uri="{BB962C8B-B14F-4D97-AF65-F5344CB8AC3E}">
        <p14:creationId xmlns:p14="http://schemas.microsoft.com/office/powerpoint/2010/main" val="209806345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10105228" cy="3329581"/>
          </a:xfrm>
        </p:spPr>
        <p:txBody>
          <a:bodyPr/>
          <a:lstStyle/>
          <a:p>
            <a:r>
              <a:rPr lang="en-US" dirty="0" smtClean="0"/>
              <a:t>Ch. 11 Business Law</a:t>
            </a:r>
            <a:br>
              <a:rPr lang="en-US" dirty="0" smtClean="0"/>
            </a:br>
            <a:r>
              <a:rPr lang="en-US" dirty="0" smtClean="0"/>
              <a:t>Review Presentation</a:t>
            </a:r>
            <a:endParaRPr lang="en-US" dirty="0"/>
          </a:p>
        </p:txBody>
      </p:sp>
      <p:sp>
        <p:nvSpPr>
          <p:cNvPr id="3" name="Subtitle 2"/>
          <p:cNvSpPr>
            <a:spLocks noGrp="1"/>
          </p:cNvSpPr>
          <p:nvPr>
            <p:ph type="subTitle" idx="1"/>
          </p:nvPr>
        </p:nvSpPr>
        <p:spPr/>
        <p:txBody>
          <a:bodyPr/>
          <a:lstStyle/>
          <a:p>
            <a:endParaRPr lang="en-US" dirty="0"/>
          </a:p>
        </p:txBody>
      </p:sp>
      <p:pic>
        <p:nvPicPr>
          <p:cNvPr id="4" name="Picture 3"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5873" y="289560"/>
            <a:ext cx="2333625" cy="1524000"/>
          </a:xfrm>
          <a:prstGeom prst="rect">
            <a:avLst/>
          </a:prstGeom>
        </p:spPr>
      </p:pic>
      <p:sp>
        <p:nvSpPr>
          <p:cNvPr id="5" name="Slide Number Placeholder 4"/>
          <p:cNvSpPr>
            <a:spLocks noGrp="1"/>
          </p:cNvSpPr>
          <p:nvPr>
            <p:ph type="sldNum" sz="quarter" idx="12"/>
          </p:nvPr>
        </p:nvSpPr>
        <p:spPr/>
        <p:txBody>
          <a:bodyPr/>
          <a:lstStyle/>
          <a:p>
            <a:fld id="{584D76F4-B340-41F7-8B70-DB569AA49C3F}" type="slidenum">
              <a:rPr lang="en-US" smtClean="0"/>
              <a:t>1</a:t>
            </a:fld>
            <a:endParaRPr lang="en-US" dirty="0"/>
          </a:p>
        </p:txBody>
      </p:sp>
    </p:spTree>
    <p:extLst>
      <p:ext uri="{BB962C8B-B14F-4D97-AF65-F5344CB8AC3E}">
        <p14:creationId xmlns:p14="http://schemas.microsoft.com/office/powerpoint/2010/main" val="1580669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______________ is the elimination of competition with the intent to control prices.</a:t>
            </a:r>
            <a:endParaRPr lang="en-US" dirty="0"/>
          </a:p>
        </p:txBody>
      </p:sp>
      <p:sp>
        <p:nvSpPr>
          <p:cNvPr id="3" name="Content Placeholder 2"/>
          <p:cNvSpPr>
            <a:spLocks noGrp="1"/>
          </p:cNvSpPr>
          <p:nvPr>
            <p:ph idx="1"/>
          </p:nvPr>
        </p:nvSpPr>
        <p:spPr>
          <a:xfrm>
            <a:off x="2931883" y="2662519"/>
            <a:ext cx="9717317" cy="4195481"/>
          </a:xfrm>
        </p:spPr>
        <p:txBody>
          <a:bodyPr/>
          <a:lstStyle/>
          <a:p>
            <a:r>
              <a:rPr lang="en-US" b="1" dirty="0" smtClean="0"/>
              <a:t>Restraint</a:t>
            </a:r>
            <a:r>
              <a:rPr lang="en-US" dirty="0" smtClean="0"/>
              <a:t> </a:t>
            </a:r>
            <a:r>
              <a:rPr lang="en-US" b="1" dirty="0" smtClean="0"/>
              <a:t>of</a:t>
            </a:r>
            <a:r>
              <a:rPr lang="en-US" dirty="0" smtClean="0"/>
              <a:t> </a:t>
            </a:r>
            <a:r>
              <a:rPr lang="en-US" b="1" dirty="0" smtClean="0"/>
              <a:t>trade</a:t>
            </a:r>
            <a:endParaRPr lang="en-US" b="1" dirty="0"/>
          </a:p>
        </p:txBody>
      </p:sp>
      <p:sp>
        <p:nvSpPr>
          <p:cNvPr id="4" name="Slide Number Placeholder 3"/>
          <p:cNvSpPr>
            <a:spLocks noGrp="1"/>
          </p:cNvSpPr>
          <p:nvPr>
            <p:ph type="sldNum" sz="quarter" idx="12"/>
          </p:nvPr>
        </p:nvSpPr>
        <p:spPr/>
        <p:txBody>
          <a:bodyPr/>
          <a:lstStyle/>
          <a:p>
            <a:fld id="{584D76F4-B340-41F7-8B70-DB569AA49C3F}" type="slidenum">
              <a:rPr lang="en-US" smtClean="0"/>
              <a:t>10</a:t>
            </a:fld>
            <a:endParaRPr lang="en-US" dirty="0"/>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9748" y="4962389"/>
            <a:ext cx="2333625" cy="1524000"/>
          </a:xfrm>
          <a:prstGeom prst="rect">
            <a:avLst/>
          </a:prstGeom>
        </p:spPr>
      </p:pic>
    </p:spTree>
    <p:extLst>
      <p:ext uri="{BB962C8B-B14F-4D97-AF65-F5344CB8AC3E}">
        <p14:creationId xmlns:p14="http://schemas.microsoft.com/office/powerpoint/2010/main" val="1243402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039306" cy="1400530"/>
          </a:xfrm>
        </p:spPr>
        <p:txBody>
          <a:bodyPr>
            <a:normAutofit fontScale="90000"/>
          </a:bodyPr>
          <a:lstStyle/>
          <a:p>
            <a:r>
              <a:rPr lang="en-US" dirty="0" smtClean="0"/>
              <a:t>Governments generally construct public works by having rivals submit bids in a process is known as _____________.</a:t>
            </a:r>
            <a:endParaRPr lang="en-US" dirty="0"/>
          </a:p>
        </p:txBody>
      </p:sp>
      <p:sp>
        <p:nvSpPr>
          <p:cNvPr id="3" name="Content Placeholder 2"/>
          <p:cNvSpPr>
            <a:spLocks noGrp="1"/>
          </p:cNvSpPr>
          <p:nvPr>
            <p:ph idx="1"/>
          </p:nvPr>
        </p:nvSpPr>
        <p:spPr>
          <a:xfrm>
            <a:off x="2080099" y="3008341"/>
            <a:ext cx="9717317" cy="4195481"/>
          </a:xfrm>
        </p:spPr>
        <p:txBody>
          <a:bodyPr/>
          <a:lstStyle/>
          <a:p>
            <a:r>
              <a:rPr lang="en-US" b="1" dirty="0" smtClean="0"/>
              <a:t>Competitive</a:t>
            </a:r>
            <a:r>
              <a:rPr lang="en-US" dirty="0" smtClean="0"/>
              <a:t> </a:t>
            </a:r>
            <a:r>
              <a:rPr lang="en-US" b="1" dirty="0" smtClean="0"/>
              <a:t>bidding</a:t>
            </a:r>
            <a:endParaRPr lang="en-US" b="1" dirty="0"/>
          </a:p>
        </p:txBody>
      </p:sp>
      <p:sp>
        <p:nvSpPr>
          <p:cNvPr id="4" name="Slide Number Placeholder 3"/>
          <p:cNvSpPr>
            <a:spLocks noGrp="1"/>
          </p:cNvSpPr>
          <p:nvPr>
            <p:ph type="sldNum" sz="quarter" idx="12"/>
          </p:nvPr>
        </p:nvSpPr>
        <p:spPr/>
        <p:txBody>
          <a:bodyPr/>
          <a:lstStyle/>
          <a:p>
            <a:fld id="{584D76F4-B340-41F7-8B70-DB569AA49C3F}" type="slidenum">
              <a:rPr lang="en-US" smtClean="0"/>
              <a:t>11</a:t>
            </a:fld>
            <a:endParaRPr lang="en-US" dirty="0"/>
          </a:p>
        </p:txBody>
      </p:sp>
      <p:pic>
        <p:nvPicPr>
          <p:cNvPr id="6" name="Picture 5"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9748" y="4962389"/>
            <a:ext cx="2333625" cy="1524000"/>
          </a:xfrm>
          <a:prstGeom prst="rect">
            <a:avLst/>
          </a:prstGeom>
        </p:spPr>
      </p:pic>
    </p:spTree>
    <p:extLst>
      <p:ext uri="{BB962C8B-B14F-4D97-AF65-F5344CB8AC3E}">
        <p14:creationId xmlns:p14="http://schemas.microsoft.com/office/powerpoint/2010/main" val="3800215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Marcia Lopez</a:t>
            </a:r>
            <a:r>
              <a:rPr lang="en-US" smtClean="0"/>
              <a:t>, </a:t>
            </a:r>
            <a:r>
              <a:rPr lang="en-US" smtClean="0"/>
              <a:t>who </a:t>
            </a:r>
            <a:r>
              <a:rPr lang="en-US" dirty="0" smtClean="0"/>
              <a:t>learned about plumbing from her brother had no license, agreed to install a shower in Matt’ brown’s basement for $275.</a:t>
            </a:r>
            <a:endParaRPr lang="en-US" dirty="0"/>
          </a:p>
        </p:txBody>
      </p:sp>
      <p:sp>
        <p:nvSpPr>
          <p:cNvPr id="4" name="Text Placeholder 3"/>
          <p:cNvSpPr>
            <a:spLocks noGrp="1"/>
          </p:cNvSpPr>
          <p:nvPr>
            <p:ph type="body" idx="1"/>
          </p:nvPr>
        </p:nvSpPr>
        <p:spPr>
          <a:xfrm>
            <a:off x="1154955" y="4777381"/>
            <a:ext cx="10035784" cy="1492790"/>
          </a:xfrm>
        </p:spPr>
        <p:txBody>
          <a:bodyPr>
            <a:normAutofit/>
          </a:bodyPr>
          <a:lstStyle/>
          <a:p>
            <a:r>
              <a:rPr lang="en-US" sz="4000" b="1" dirty="0" smtClean="0"/>
              <a:t>Illegal</a:t>
            </a:r>
            <a:r>
              <a:rPr lang="en-US" sz="4000" dirty="0" smtClean="0"/>
              <a:t> – there are licensing laws and she is not licensed.</a:t>
            </a:r>
            <a:endParaRPr lang="en-US" sz="4000" dirty="0"/>
          </a:p>
        </p:txBody>
      </p:sp>
      <p:sp>
        <p:nvSpPr>
          <p:cNvPr id="5" name="Slide Number Placeholder 4"/>
          <p:cNvSpPr>
            <a:spLocks noGrp="1"/>
          </p:cNvSpPr>
          <p:nvPr>
            <p:ph type="sldNum" sz="quarter" idx="12"/>
          </p:nvPr>
        </p:nvSpPr>
        <p:spPr/>
        <p:txBody>
          <a:bodyPr/>
          <a:lstStyle/>
          <a:p>
            <a:fld id="{584D76F4-B340-41F7-8B70-DB569AA49C3F}" type="slidenum">
              <a:rPr lang="en-US" smtClean="0"/>
              <a:t>12</a:t>
            </a:fld>
            <a:endParaRPr lang="en-US" dirty="0"/>
          </a:p>
        </p:txBody>
      </p:sp>
      <p:pic>
        <p:nvPicPr>
          <p:cNvPr id="7" name="Picture 6"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0926" y="6016603"/>
            <a:ext cx="1079406" cy="704918"/>
          </a:xfrm>
          <a:prstGeom prst="rect">
            <a:avLst/>
          </a:prstGeom>
        </p:spPr>
      </p:pic>
    </p:spTree>
    <p:extLst>
      <p:ext uri="{BB962C8B-B14F-4D97-AF65-F5344CB8AC3E}">
        <p14:creationId xmlns:p14="http://schemas.microsoft.com/office/powerpoint/2010/main" val="985573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circle(in)">
                                      <p:cBhvr>
                                        <p:cTn id="13"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Pia Nordstrom borrowed $1,000 from Tim Fay to have her car repaired.  She agreed to give Tim $400 per month for one year as payment for the loan.</a:t>
            </a:r>
            <a:endParaRPr lang="en-US" dirty="0"/>
          </a:p>
        </p:txBody>
      </p:sp>
      <p:sp>
        <p:nvSpPr>
          <p:cNvPr id="3" name="Text Placeholder 2"/>
          <p:cNvSpPr>
            <a:spLocks noGrp="1"/>
          </p:cNvSpPr>
          <p:nvPr>
            <p:ph type="body" idx="1"/>
          </p:nvPr>
        </p:nvSpPr>
        <p:spPr>
          <a:xfrm>
            <a:off x="1154955" y="4921071"/>
            <a:ext cx="10405674" cy="860400"/>
          </a:xfrm>
        </p:spPr>
        <p:txBody>
          <a:bodyPr>
            <a:noAutofit/>
          </a:bodyPr>
          <a:lstStyle/>
          <a:p>
            <a:r>
              <a:rPr lang="en-US" sz="3600" b="1" dirty="0" smtClean="0"/>
              <a:t>Illegal</a:t>
            </a:r>
            <a:r>
              <a:rPr lang="en-US" sz="3600" dirty="0" smtClean="0"/>
              <a:t> – it is usury. they are charging more than the legal interest rate.</a:t>
            </a:r>
            <a:endParaRPr lang="en-US" sz="3600" dirty="0"/>
          </a:p>
        </p:txBody>
      </p:sp>
      <p:sp>
        <p:nvSpPr>
          <p:cNvPr id="4" name="Slide Number Placeholder 3"/>
          <p:cNvSpPr>
            <a:spLocks noGrp="1"/>
          </p:cNvSpPr>
          <p:nvPr>
            <p:ph type="sldNum" sz="quarter" idx="12"/>
          </p:nvPr>
        </p:nvSpPr>
        <p:spPr/>
        <p:txBody>
          <a:bodyPr/>
          <a:lstStyle/>
          <a:p>
            <a:fld id="{584D76F4-B340-41F7-8B70-DB569AA49C3F}" type="slidenum">
              <a:rPr lang="en-US" smtClean="0"/>
              <a:t>13</a:t>
            </a:fld>
            <a:endParaRPr lang="en-US" dirty="0"/>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0926" y="6016603"/>
            <a:ext cx="1079406" cy="704918"/>
          </a:xfrm>
          <a:prstGeom prst="rect">
            <a:avLst/>
          </a:prstGeom>
        </p:spPr>
      </p:pic>
    </p:spTree>
    <p:extLst>
      <p:ext uri="{BB962C8B-B14F-4D97-AF65-F5344CB8AC3E}">
        <p14:creationId xmlns:p14="http://schemas.microsoft.com/office/powerpoint/2010/main" val="1321863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Harold Knox sold his flower shop.  He agreed not to operate another flower shop anywhere east of the Mississippi River for two years.</a:t>
            </a:r>
            <a:endParaRPr lang="en-US" dirty="0"/>
          </a:p>
        </p:txBody>
      </p:sp>
      <p:sp>
        <p:nvSpPr>
          <p:cNvPr id="3" name="Text Placeholder 2"/>
          <p:cNvSpPr>
            <a:spLocks noGrp="1"/>
          </p:cNvSpPr>
          <p:nvPr>
            <p:ph type="body" idx="1"/>
          </p:nvPr>
        </p:nvSpPr>
        <p:spPr/>
        <p:txBody>
          <a:bodyPr>
            <a:noAutofit/>
          </a:bodyPr>
          <a:lstStyle/>
          <a:p>
            <a:r>
              <a:rPr lang="en-US" sz="3600" b="1" dirty="0" smtClean="0"/>
              <a:t>Illegal</a:t>
            </a:r>
            <a:r>
              <a:rPr lang="en-US" sz="3600" dirty="0" smtClean="0"/>
              <a:t> - unreasonable geographic location and amount of time</a:t>
            </a:r>
            <a:endParaRPr lang="en-US" sz="3600" dirty="0"/>
          </a:p>
        </p:txBody>
      </p:sp>
      <p:sp>
        <p:nvSpPr>
          <p:cNvPr id="4" name="Slide Number Placeholder 3"/>
          <p:cNvSpPr>
            <a:spLocks noGrp="1"/>
          </p:cNvSpPr>
          <p:nvPr>
            <p:ph type="sldNum" sz="quarter" idx="12"/>
          </p:nvPr>
        </p:nvSpPr>
        <p:spPr/>
        <p:txBody>
          <a:bodyPr/>
          <a:lstStyle/>
          <a:p>
            <a:fld id="{584D76F4-B340-41F7-8B70-DB569AA49C3F}" type="slidenum">
              <a:rPr lang="en-US" smtClean="0"/>
              <a:t>14</a:t>
            </a:fld>
            <a:endParaRPr lang="en-US" dirty="0"/>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0926" y="6016603"/>
            <a:ext cx="1079406" cy="704918"/>
          </a:xfrm>
          <a:prstGeom prst="rect">
            <a:avLst/>
          </a:prstGeom>
        </p:spPr>
      </p:pic>
    </p:spTree>
    <p:extLst>
      <p:ext uri="{BB962C8B-B14F-4D97-AF65-F5344CB8AC3E}">
        <p14:creationId xmlns:p14="http://schemas.microsoft.com/office/powerpoint/2010/main" val="3803211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Ramon Sanchez promised to give his daughter $5000 if she left her husband and returned to her former home.</a:t>
            </a:r>
            <a:endParaRPr lang="en-US" dirty="0"/>
          </a:p>
        </p:txBody>
      </p:sp>
      <p:sp>
        <p:nvSpPr>
          <p:cNvPr id="3" name="Text Placeholder 2"/>
          <p:cNvSpPr>
            <a:spLocks noGrp="1"/>
          </p:cNvSpPr>
          <p:nvPr>
            <p:ph type="body" idx="1"/>
          </p:nvPr>
        </p:nvSpPr>
        <p:spPr/>
        <p:txBody>
          <a:bodyPr>
            <a:normAutofit/>
          </a:bodyPr>
          <a:lstStyle/>
          <a:p>
            <a:r>
              <a:rPr lang="en-US" sz="4000" b="1" dirty="0" smtClean="0"/>
              <a:t>Illegal</a:t>
            </a:r>
            <a:r>
              <a:rPr lang="en-US" sz="4000" dirty="0" smtClean="0"/>
              <a:t> – laws protect families</a:t>
            </a:r>
            <a:endParaRPr lang="en-US" sz="4000" dirty="0"/>
          </a:p>
        </p:txBody>
      </p:sp>
      <p:sp>
        <p:nvSpPr>
          <p:cNvPr id="4" name="Slide Number Placeholder 3"/>
          <p:cNvSpPr>
            <a:spLocks noGrp="1"/>
          </p:cNvSpPr>
          <p:nvPr>
            <p:ph type="sldNum" sz="quarter" idx="12"/>
          </p:nvPr>
        </p:nvSpPr>
        <p:spPr/>
        <p:txBody>
          <a:bodyPr/>
          <a:lstStyle/>
          <a:p>
            <a:fld id="{584D76F4-B340-41F7-8B70-DB569AA49C3F}" type="slidenum">
              <a:rPr lang="en-US" smtClean="0"/>
              <a:t>15</a:t>
            </a:fld>
            <a:endParaRPr lang="en-US" dirty="0"/>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0926" y="6016603"/>
            <a:ext cx="1079406" cy="704918"/>
          </a:xfrm>
          <a:prstGeom prst="rect">
            <a:avLst/>
          </a:prstGeom>
        </p:spPr>
      </p:pic>
    </p:spTree>
    <p:extLst>
      <p:ext uri="{BB962C8B-B14F-4D97-AF65-F5344CB8AC3E}">
        <p14:creationId xmlns:p14="http://schemas.microsoft.com/office/powerpoint/2010/main" val="2777025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Oscar Meyers, an expert mechanic was offered $500 by a lawyer to testify in court about the condition of the steering mechanism of a car involved in a fatal accident.</a:t>
            </a:r>
            <a:endParaRPr lang="en-US" dirty="0"/>
          </a:p>
        </p:txBody>
      </p:sp>
      <p:sp>
        <p:nvSpPr>
          <p:cNvPr id="3" name="Text Placeholder 2"/>
          <p:cNvSpPr>
            <a:spLocks noGrp="1"/>
          </p:cNvSpPr>
          <p:nvPr>
            <p:ph type="body" idx="1"/>
          </p:nvPr>
        </p:nvSpPr>
        <p:spPr/>
        <p:txBody>
          <a:bodyPr>
            <a:normAutofit/>
          </a:bodyPr>
          <a:lstStyle/>
          <a:p>
            <a:r>
              <a:rPr lang="en-US" sz="4000" b="1" dirty="0" smtClean="0"/>
              <a:t>Legal</a:t>
            </a:r>
            <a:r>
              <a:rPr lang="en-US" sz="4000" dirty="0" smtClean="0"/>
              <a:t> – he is an expert witness</a:t>
            </a:r>
            <a:endParaRPr lang="en-US" sz="4000" dirty="0"/>
          </a:p>
        </p:txBody>
      </p:sp>
      <p:sp>
        <p:nvSpPr>
          <p:cNvPr id="4" name="Slide Number Placeholder 3"/>
          <p:cNvSpPr>
            <a:spLocks noGrp="1"/>
          </p:cNvSpPr>
          <p:nvPr>
            <p:ph type="sldNum" sz="quarter" idx="12"/>
          </p:nvPr>
        </p:nvSpPr>
        <p:spPr/>
        <p:txBody>
          <a:bodyPr/>
          <a:lstStyle/>
          <a:p>
            <a:fld id="{584D76F4-B340-41F7-8B70-DB569AA49C3F}" type="slidenum">
              <a:rPr lang="en-US" smtClean="0"/>
              <a:t>16</a:t>
            </a:fld>
            <a:endParaRPr lang="en-US" dirty="0"/>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0926" y="6016603"/>
            <a:ext cx="1079406" cy="704918"/>
          </a:xfrm>
          <a:prstGeom prst="rect">
            <a:avLst/>
          </a:prstGeom>
        </p:spPr>
      </p:pic>
    </p:spTree>
    <p:extLst>
      <p:ext uri="{BB962C8B-B14F-4D97-AF65-F5344CB8AC3E}">
        <p14:creationId xmlns:p14="http://schemas.microsoft.com/office/powerpoint/2010/main" val="4206028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Two local milk companies agree on the price that they will bid for supplying milk to six schools in the area.</a:t>
            </a:r>
            <a:endParaRPr lang="en-US" dirty="0"/>
          </a:p>
        </p:txBody>
      </p:sp>
      <p:sp>
        <p:nvSpPr>
          <p:cNvPr id="3" name="Text Placeholder 2"/>
          <p:cNvSpPr>
            <a:spLocks noGrp="1"/>
          </p:cNvSpPr>
          <p:nvPr>
            <p:ph type="body" idx="1"/>
          </p:nvPr>
        </p:nvSpPr>
        <p:spPr/>
        <p:txBody>
          <a:bodyPr>
            <a:normAutofit/>
          </a:bodyPr>
          <a:lstStyle/>
          <a:p>
            <a:r>
              <a:rPr lang="en-US" sz="4000" b="1" dirty="0" smtClean="0"/>
              <a:t>Illegal</a:t>
            </a:r>
            <a:r>
              <a:rPr lang="en-US" sz="4000" dirty="0" smtClean="0"/>
              <a:t> – price fixing</a:t>
            </a:r>
            <a:endParaRPr lang="en-US" sz="4000" dirty="0"/>
          </a:p>
        </p:txBody>
      </p:sp>
      <p:sp>
        <p:nvSpPr>
          <p:cNvPr id="4" name="Slide Number Placeholder 3"/>
          <p:cNvSpPr>
            <a:spLocks noGrp="1"/>
          </p:cNvSpPr>
          <p:nvPr>
            <p:ph type="sldNum" sz="quarter" idx="12"/>
          </p:nvPr>
        </p:nvSpPr>
        <p:spPr/>
        <p:txBody>
          <a:bodyPr/>
          <a:lstStyle/>
          <a:p>
            <a:fld id="{584D76F4-B340-41F7-8B70-DB569AA49C3F}" type="slidenum">
              <a:rPr lang="en-US" smtClean="0"/>
              <a:t>17</a:t>
            </a:fld>
            <a:endParaRPr lang="en-US" dirty="0"/>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0926" y="6016603"/>
            <a:ext cx="1079406" cy="704918"/>
          </a:xfrm>
          <a:prstGeom prst="rect">
            <a:avLst/>
          </a:prstGeom>
        </p:spPr>
      </p:pic>
    </p:spTree>
    <p:extLst>
      <p:ext uri="{BB962C8B-B14F-4D97-AF65-F5344CB8AC3E}">
        <p14:creationId xmlns:p14="http://schemas.microsoft.com/office/powerpoint/2010/main" val="1510655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Joe and Sid decide to steal money from a local store.  Joe will distract the salesperson while Sid takes the money from the cash drawer.  They agree to split the money equally.</a:t>
            </a:r>
            <a:endParaRPr lang="en-US" dirty="0"/>
          </a:p>
        </p:txBody>
      </p:sp>
      <p:sp>
        <p:nvSpPr>
          <p:cNvPr id="3" name="Text Placeholder 2"/>
          <p:cNvSpPr>
            <a:spLocks noGrp="1"/>
          </p:cNvSpPr>
          <p:nvPr>
            <p:ph type="body" idx="1"/>
          </p:nvPr>
        </p:nvSpPr>
        <p:spPr/>
        <p:txBody>
          <a:bodyPr>
            <a:normAutofit/>
          </a:bodyPr>
          <a:lstStyle/>
          <a:p>
            <a:r>
              <a:rPr lang="en-US" sz="4000" b="1" dirty="0" smtClean="0"/>
              <a:t>Illegal</a:t>
            </a:r>
            <a:r>
              <a:rPr lang="en-US" sz="4000" dirty="0" smtClean="0"/>
              <a:t> – it is an illegal act</a:t>
            </a:r>
            <a:endParaRPr lang="en-US" sz="4000" dirty="0"/>
          </a:p>
        </p:txBody>
      </p:sp>
      <p:sp>
        <p:nvSpPr>
          <p:cNvPr id="4" name="Slide Number Placeholder 3"/>
          <p:cNvSpPr>
            <a:spLocks noGrp="1"/>
          </p:cNvSpPr>
          <p:nvPr>
            <p:ph type="sldNum" sz="quarter" idx="12"/>
          </p:nvPr>
        </p:nvSpPr>
        <p:spPr/>
        <p:txBody>
          <a:bodyPr/>
          <a:lstStyle/>
          <a:p>
            <a:fld id="{584D76F4-B340-41F7-8B70-DB569AA49C3F}" type="slidenum">
              <a:rPr lang="en-US" smtClean="0"/>
              <a:t>18</a:t>
            </a:fld>
            <a:endParaRPr lang="en-US" dirty="0"/>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0926" y="6016603"/>
            <a:ext cx="1079406" cy="704918"/>
          </a:xfrm>
          <a:prstGeom prst="rect">
            <a:avLst/>
          </a:prstGeom>
        </p:spPr>
      </p:pic>
    </p:spTree>
    <p:extLst>
      <p:ext uri="{BB962C8B-B14F-4D97-AF65-F5344CB8AC3E}">
        <p14:creationId xmlns:p14="http://schemas.microsoft.com/office/powerpoint/2010/main" val="3772612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Carry Clark and Josie Paris bet $50 on the outcome of the Super Bowl.  Clark wins and demands payment from Paris.</a:t>
            </a:r>
            <a:endParaRPr lang="en-US" dirty="0"/>
          </a:p>
        </p:txBody>
      </p:sp>
      <p:sp>
        <p:nvSpPr>
          <p:cNvPr id="3" name="Text Placeholder 2"/>
          <p:cNvSpPr>
            <a:spLocks noGrp="1"/>
          </p:cNvSpPr>
          <p:nvPr>
            <p:ph type="body" idx="1"/>
          </p:nvPr>
        </p:nvSpPr>
        <p:spPr/>
        <p:txBody>
          <a:bodyPr>
            <a:normAutofit/>
          </a:bodyPr>
          <a:lstStyle/>
          <a:p>
            <a:r>
              <a:rPr lang="en-US" sz="4000" b="1" dirty="0" smtClean="0"/>
              <a:t>Illegal</a:t>
            </a:r>
            <a:r>
              <a:rPr lang="en-US" sz="4000" dirty="0" smtClean="0"/>
              <a:t> - gambling</a:t>
            </a:r>
            <a:endParaRPr lang="en-US" sz="4000" dirty="0"/>
          </a:p>
        </p:txBody>
      </p:sp>
      <p:sp>
        <p:nvSpPr>
          <p:cNvPr id="4" name="Slide Number Placeholder 3"/>
          <p:cNvSpPr>
            <a:spLocks noGrp="1"/>
          </p:cNvSpPr>
          <p:nvPr>
            <p:ph type="sldNum" sz="quarter" idx="12"/>
          </p:nvPr>
        </p:nvSpPr>
        <p:spPr/>
        <p:txBody>
          <a:bodyPr/>
          <a:lstStyle/>
          <a:p>
            <a:fld id="{584D76F4-B340-41F7-8B70-DB569AA49C3F}" type="slidenum">
              <a:rPr lang="en-US" smtClean="0"/>
              <a:t>19</a:t>
            </a:fld>
            <a:endParaRPr lang="en-US" dirty="0"/>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0926" y="6016603"/>
            <a:ext cx="1079406" cy="704918"/>
          </a:xfrm>
          <a:prstGeom prst="rect">
            <a:avLst/>
          </a:prstGeom>
        </p:spPr>
      </p:pic>
    </p:spTree>
    <p:extLst>
      <p:ext uri="{BB962C8B-B14F-4D97-AF65-F5344CB8AC3E}">
        <p14:creationId xmlns:p14="http://schemas.microsoft.com/office/powerpoint/2010/main" val="3361009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is legal to sell the good reputation of a business, which is referred to as _______________.</a:t>
            </a:r>
            <a:endParaRPr lang="en-US" dirty="0"/>
          </a:p>
        </p:txBody>
      </p:sp>
      <p:sp>
        <p:nvSpPr>
          <p:cNvPr id="3" name="Content Placeholder 2"/>
          <p:cNvSpPr>
            <a:spLocks noGrp="1"/>
          </p:cNvSpPr>
          <p:nvPr>
            <p:ph idx="1"/>
          </p:nvPr>
        </p:nvSpPr>
        <p:spPr>
          <a:xfrm>
            <a:off x="2474683" y="3138970"/>
            <a:ext cx="9717317" cy="4195481"/>
          </a:xfrm>
        </p:spPr>
        <p:txBody>
          <a:bodyPr/>
          <a:lstStyle/>
          <a:p>
            <a:r>
              <a:rPr lang="en-US" b="1" dirty="0" smtClean="0"/>
              <a:t>goodwill</a:t>
            </a:r>
            <a:endParaRPr lang="en-US" b="1" dirty="0"/>
          </a:p>
        </p:txBody>
      </p:sp>
      <p:sp>
        <p:nvSpPr>
          <p:cNvPr id="4" name="Slide Number Placeholder 3"/>
          <p:cNvSpPr>
            <a:spLocks noGrp="1"/>
          </p:cNvSpPr>
          <p:nvPr>
            <p:ph type="sldNum" sz="quarter" idx="12"/>
          </p:nvPr>
        </p:nvSpPr>
        <p:spPr/>
        <p:txBody>
          <a:bodyPr/>
          <a:lstStyle/>
          <a:p>
            <a:fld id="{584D76F4-B340-41F7-8B70-DB569AA49C3F}" type="slidenum">
              <a:rPr lang="en-US" smtClean="0"/>
              <a:t>2</a:t>
            </a:fld>
            <a:endParaRPr lang="en-US" dirty="0"/>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85727" y="4783183"/>
            <a:ext cx="2333625" cy="1524000"/>
          </a:xfrm>
          <a:prstGeom prst="rect">
            <a:avLst/>
          </a:prstGeom>
        </p:spPr>
      </p:pic>
    </p:spTree>
    <p:extLst>
      <p:ext uri="{BB962C8B-B14F-4D97-AF65-F5344CB8AC3E}">
        <p14:creationId xmlns:p14="http://schemas.microsoft.com/office/powerpoint/2010/main" val="3975327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Tony </a:t>
            </a:r>
            <a:r>
              <a:rPr lang="en-US" dirty="0" err="1" smtClean="0"/>
              <a:t>Rutkowski</a:t>
            </a:r>
            <a:r>
              <a:rPr lang="en-US" dirty="0" smtClean="0"/>
              <a:t> was promised $250 if he would testify in court that he saw </a:t>
            </a:r>
            <a:r>
              <a:rPr lang="en-US" dirty="0" err="1" smtClean="0"/>
              <a:t>Gert</a:t>
            </a:r>
            <a:r>
              <a:rPr lang="en-US" dirty="0" smtClean="0"/>
              <a:t> </a:t>
            </a:r>
            <a:r>
              <a:rPr lang="en-US" dirty="0" err="1" smtClean="0"/>
              <a:t>Kuppenberg</a:t>
            </a:r>
            <a:r>
              <a:rPr lang="en-US" dirty="0" smtClean="0"/>
              <a:t> strike Darrell Lawrence.</a:t>
            </a:r>
            <a:endParaRPr lang="en-US" dirty="0"/>
          </a:p>
        </p:txBody>
      </p:sp>
      <p:sp>
        <p:nvSpPr>
          <p:cNvPr id="3" name="Text Placeholder 2"/>
          <p:cNvSpPr>
            <a:spLocks noGrp="1"/>
          </p:cNvSpPr>
          <p:nvPr>
            <p:ph type="body" idx="1"/>
          </p:nvPr>
        </p:nvSpPr>
        <p:spPr/>
        <p:txBody>
          <a:bodyPr>
            <a:noAutofit/>
          </a:bodyPr>
          <a:lstStyle/>
          <a:p>
            <a:r>
              <a:rPr lang="en-US" sz="3600" b="1" dirty="0" smtClean="0"/>
              <a:t>Illegal</a:t>
            </a:r>
            <a:r>
              <a:rPr lang="en-US" sz="3600" dirty="0" smtClean="0"/>
              <a:t> – non-expert cannot be paid for services.</a:t>
            </a:r>
            <a:endParaRPr lang="en-US" sz="3600" dirty="0"/>
          </a:p>
        </p:txBody>
      </p:sp>
      <p:sp>
        <p:nvSpPr>
          <p:cNvPr id="4" name="Slide Number Placeholder 3"/>
          <p:cNvSpPr>
            <a:spLocks noGrp="1"/>
          </p:cNvSpPr>
          <p:nvPr>
            <p:ph type="sldNum" sz="quarter" idx="12"/>
          </p:nvPr>
        </p:nvSpPr>
        <p:spPr/>
        <p:txBody>
          <a:bodyPr/>
          <a:lstStyle/>
          <a:p>
            <a:fld id="{584D76F4-B340-41F7-8B70-DB569AA49C3F}" type="slidenum">
              <a:rPr lang="en-US" smtClean="0"/>
              <a:t>20</a:t>
            </a:fld>
            <a:endParaRPr lang="en-US"/>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0926" y="6016603"/>
            <a:ext cx="1079406" cy="704918"/>
          </a:xfrm>
          <a:prstGeom prst="rect">
            <a:avLst/>
          </a:prstGeom>
        </p:spPr>
      </p:pic>
    </p:spTree>
    <p:extLst>
      <p:ext uri="{BB962C8B-B14F-4D97-AF65-F5344CB8AC3E}">
        <p14:creationId xmlns:p14="http://schemas.microsoft.com/office/powerpoint/2010/main" val="3570118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Two local architectural firms agreed to coordinate their bids so that each of them would be awarded one of two governmental construction projects.</a:t>
            </a:r>
            <a:endParaRPr lang="en-US" dirty="0"/>
          </a:p>
        </p:txBody>
      </p:sp>
      <p:sp>
        <p:nvSpPr>
          <p:cNvPr id="3" name="Text Placeholder 2"/>
          <p:cNvSpPr>
            <a:spLocks noGrp="1"/>
          </p:cNvSpPr>
          <p:nvPr>
            <p:ph type="body" idx="1"/>
          </p:nvPr>
        </p:nvSpPr>
        <p:spPr/>
        <p:txBody>
          <a:bodyPr>
            <a:noAutofit/>
          </a:bodyPr>
          <a:lstStyle/>
          <a:p>
            <a:r>
              <a:rPr lang="en-US" sz="3600" b="1" dirty="0" smtClean="0"/>
              <a:t>Illegal</a:t>
            </a:r>
            <a:r>
              <a:rPr lang="en-US" sz="3600" dirty="0" smtClean="0"/>
              <a:t> – agreement to defeat competitive bidding.</a:t>
            </a:r>
            <a:endParaRPr lang="en-US" sz="3600" dirty="0"/>
          </a:p>
        </p:txBody>
      </p:sp>
      <p:sp>
        <p:nvSpPr>
          <p:cNvPr id="4" name="Slide Number Placeholder 3"/>
          <p:cNvSpPr>
            <a:spLocks noGrp="1"/>
          </p:cNvSpPr>
          <p:nvPr>
            <p:ph type="sldNum" sz="quarter" idx="12"/>
          </p:nvPr>
        </p:nvSpPr>
        <p:spPr/>
        <p:txBody>
          <a:bodyPr/>
          <a:lstStyle/>
          <a:p>
            <a:fld id="{584D76F4-B340-41F7-8B70-DB569AA49C3F}" type="slidenum">
              <a:rPr lang="en-US" smtClean="0"/>
              <a:t>21</a:t>
            </a:fld>
            <a:endParaRPr lang="en-US"/>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0926" y="6016603"/>
            <a:ext cx="1079406" cy="704918"/>
          </a:xfrm>
          <a:prstGeom prst="rect">
            <a:avLst/>
          </a:prstGeom>
        </p:spPr>
      </p:pic>
    </p:spTree>
    <p:extLst>
      <p:ext uri="{BB962C8B-B14F-4D97-AF65-F5344CB8AC3E}">
        <p14:creationId xmlns:p14="http://schemas.microsoft.com/office/powerpoint/2010/main" val="2270489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2" y="3397311"/>
            <a:ext cx="10476410" cy="1915647"/>
          </a:xfrm>
        </p:spPr>
        <p:txBody>
          <a:bodyPr>
            <a:normAutofit fontScale="90000"/>
          </a:bodyPr>
          <a:lstStyle/>
          <a:p>
            <a:r>
              <a:rPr lang="en-US" dirty="0" smtClean="0"/>
              <a:t>On a Saturday, Shirley Hays signed a written offer to buy a house for $145,000. The next day, Sunday, the seller signed an acceptance of her offer.  Sunday contracts are void in the state.  Was the agreement void?</a:t>
            </a:r>
            <a:endParaRPr lang="en-US" dirty="0"/>
          </a:p>
        </p:txBody>
      </p:sp>
      <p:sp>
        <p:nvSpPr>
          <p:cNvPr id="3" name="Text Placeholder 2"/>
          <p:cNvSpPr>
            <a:spLocks noGrp="1"/>
          </p:cNvSpPr>
          <p:nvPr>
            <p:ph type="body" idx="1"/>
          </p:nvPr>
        </p:nvSpPr>
        <p:spPr>
          <a:xfrm>
            <a:off x="1154955" y="5312958"/>
            <a:ext cx="10035784" cy="860400"/>
          </a:xfrm>
        </p:spPr>
        <p:txBody>
          <a:bodyPr>
            <a:noAutofit/>
          </a:bodyPr>
          <a:lstStyle/>
          <a:p>
            <a:r>
              <a:rPr lang="en-US" sz="3600" b="1" dirty="0" smtClean="0"/>
              <a:t>Yes</a:t>
            </a:r>
            <a:r>
              <a:rPr lang="en-US" sz="3600" dirty="0" smtClean="0"/>
              <a:t> – Offer and agreement were made on Sunday (Sunday Statutes – Blue Laws)</a:t>
            </a:r>
            <a:endParaRPr lang="en-US" sz="3600" dirty="0"/>
          </a:p>
        </p:txBody>
      </p:sp>
      <p:sp>
        <p:nvSpPr>
          <p:cNvPr id="4" name="Slide Number Placeholder 3"/>
          <p:cNvSpPr>
            <a:spLocks noGrp="1"/>
          </p:cNvSpPr>
          <p:nvPr>
            <p:ph type="sldNum" sz="quarter" idx="12"/>
          </p:nvPr>
        </p:nvSpPr>
        <p:spPr/>
        <p:txBody>
          <a:bodyPr/>
          <a:lstStyle/>
          <a:p>
            <a:fld id="{584D76F4-B340-41F7-8B70-DB569AA49C3F}" type="slidenum">
              <a:rPr lang="en-US" smtClean="0"/>
              <a:t>22</a:t>
            </a:fld>
            <a:endParaRPr lang="en-US"/>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0926" y="6016603"/>
            <a:ext cx="1079406" cy="704918"/>
          </a:xfrm>
          <a:prstGeom prst="rect">
            <a:avLst/>
          </a:prstGeom>
        </p:spPr>
      </p:pic>
    </p:spTree>
    <p:extLst>
      <p:ext uri="{BB962C8B-B14F-4D97-AF65-F5344CB8AC3E}">
        <p14:creationId xmlns:p14="http://schemas.microsoft.com/office/powerpoint/2010/main" val="3283607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While vacationing in another state, Mary Heinrich witnessed an automobile accident.  She was offered $1,000 by one of the parties to the accident if she would go back to that state to testify inn a lawsuit.  If Heinrich accepted, cold she collect?</a:t>
            </a:r>
            <a:endParaRPr lang="en-US" sz="4400" dirty="0"/>
          </a:p>
        </p:txBody>
      </p:sp>
      <p:sp>
        <p:nvSpPr>
          <p:cNvPr id="3" name="Text Placeholder 2"/>
          <p:cNvSpPr>
            <a:spLocks noGrp="1"/>
          </p:cNvSpPr>
          <p:nvPr>
            <p:ph type="body" idx="1"/>
          </p:nvPr>
        </p:nvSpPr>
        <p:spPr/>
        <p:txBody>
          <a:bodyPr>
            <a:normAutofit/>
          </a:bodyPr>
          <a:lstStyle/>
          <a:p>
            <a:r>
              <a:rPr lang="en-US" sz="4000" b="1" dirty="0" smtClean="0"/>
              <a:t>No</a:t>
            </a:r>
            <a:r>
              <a:rPr lang="en-US" sz="4000" dirty="0" smtClean="0"/>
              <a:t> – she is not an expert witness</a:t>
            </a:r>
            <a:endParaRPr lang="en-US" sz="4000" dirty="0"/>
          </a:p>
        </p:txBody>
      </p:sp>
      <p:sp>
        <p:nvSpPr>
          <p:cNvPr id="4" name="Slide Number Placeholder 3"/>
          <p:cNvSpPr>
            <a:spLocks noGrp="1"/>
          </p:cNvSpPr>
          <p:nvPr>
            <p:ph type="sldNum" sz="quarter" idx="12"/>
          </p:nvPr>
        </p:nvSpPr>
        <p:spPr/>
        <p:txBody>
          <a:bodyPr/>
          <a:lstStyle/>
          <a:p>
            <a:fld id="{584D76F4-B340-41F7-8B70-DB569AA49C3F}" type="slidenum">
              <a:rPr lang="en-US" smtClean="0"/>
              <a:t>23</a:t>
            </a:fld>
            <a:endParaRPr lang="en-US"/>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0926" y="6016603"/>
            <a:ext cx="1079406" cy="704918"/>
          </a:xfrm>
          <a:prstGeom prst="rect">
            <a:avLst/>
          </a:prstGeom>
        </p:spPr>
      </p:pic>
    </p:spTree>
    <p:extLst>
      <p:ext uri="{BB962C8B-B14F-4D97-AF65-F5344CB8AC3E}">
        <p14:creationId xmlns:p14="http://schemas.microsoft.com/office/powerpoint/2010/main" val="4057797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10035783" cy="2712483"/>
          </a:xfrm>
        </p:spPr>
        <p:txBody>
          <a:bodyPr>
            <a:normAutofit fontScale="90000"/>
          </a:bodyPr>
          <a:lstStyle/>
          <a:p>
            <a:r>
              <a:rPr lang="en-US" dirty="0" smtClean="0"/>
              <a:t>Mike Delaney offered to give his state senator, Janice Williams $500 if she would vote NO on a particular pollution-control bill.  Senator Williams did vote NO on the bill.  Can she legally collect the $500?</a:t>
            </a:r>
            <a:endParaRPr lang="en-US" dirty="0"/>
          </a:p>
        </p:txBody>
      </p:sp>
      <p:sp>
        <p:nvSpPr>
          <p:cNvPr id="3" name="Text Placeholder 2"/>
          <p:cNvSpPr>
            <a:spLocks noGrp="1"/>
          </p:cNvSpPr>
          <p:nvPr>
            <p:ph type="body" idx="1"/>
          </p:nvPr>
        </p:nvSpPr>
        <p:spPr>
          <a:xfrm>
            <a:off x="1154955" y="5574216"/>
            <a:ext cx="10035784" cy="860400"/>
          </a:xfrm>
        </p:spPr>
        <p:txBody>
          <a:bodyPr>
            <a:noAutofit/>
          </a:bodyPr>
          <a:lstStyle/>
          <a:p>
            <a:r>
              <a:rPr lang="en-US" sz="3600" b="1" dirty="0" smtClean="0"/>
              <a:t>No</a:t>
            </a:r>
            <a:r>
              <a:rPr lang="en-US" sz="3600" dirty="0" smtClean="0"/>
              <a:t> – trying to influence a public official to use their position for private gain.</a:t>
            </a:r>
            <a:endParaRPr lang="en-US" sz="3600" dirty="0"/>
          </a:p>
        </p:txBody>
      </p:sp>
      <p:sp>
        <p:nvSpPr>
          <p:cNvPr id="4" name="Slide Number Placeholder 3"/>
          <p:cNvSpPr>
            <a:spLocks noGrp="1"/>
          </p:cNvSpPr>
          <p:nvPr>
            <p:ph type="sldNum" sz="quarter" idx="12"/>
          </p:nvPr>
        </p:nvSpPr>
        <p:spPr/>
        <p:txBody>
          <a:bodyPr/>
          <a:lstStyle/>
          <a:p>
            <a:fld id="{584D76F4-B340-41F7-8B70-DB569AA49C3F}" type="slidenum">
              <a:rPr lang="en-US" smtClean="0"/>
              <a:t>24</a:t>
            </a:fld>
            <a:endParaRPr lang="en-US"/>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0926" y="6016603"/>
            <a:ext cx="1079406" cy="704918"/>
          </a:xfrm>
          <a:prstGeom prst="rect">
            <a:avLst/>
          </a:prstGeom>
        </p:spPr>
      </p:pic>
    </p:spTree>
    <p:extLst>
      <p:ext uri="{BB962C8B-B14F-4D97-AF65-F5344CB8AC3E}">
        <p14:creationId xmlns:p14="http://schemas.microsoft.com/office/powerpoint/2010/main" val="36895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2861733"/>
            <a:ext cx="10824979" cy="2960677"/>
          </a:xfrm>
        </p:spPr>
        <p:txBody>
          <a:bodyPr>
            <a:normAutofit fontScale="90000"/>
          </a:bodyPr>
          <a:lstStyle/>
          <a:p>
            <a:r>
              <a:rPr lang="en-US" dirty="0" smtClean="0"/>
              <a:t>Betty Allen and Connie Wing agreed, when placing bets in their state lottery, that, if either one should win, she would divide her winnings with the other equally.  If Betty wins, can Connie enforce the agreement?</a:t>
            </a:r>
            <a:endParaRPr lang="en-US" dirty="0"/>
          </a:p>
        </p:txBody>
      </p:sp>
      <p:sp>
        <p:nvSpPr>
          <p:cNvPr id="3" name="Text Placeholder 2"/>
          <p:cNvSpPr>
            <a:spLocks noGrp="1"/>
          </p:cNvSpPr>
          <p:nvPr>
            <p:ph type="body" idx="1"/>
          </p:nvPr>
        </p:nvSpPr>
        <p:spPr>
          <a:xfrm>
            <a:off x="1063515" y="5822410"/>
            <a:ext cx="10035784" cy="860400"/>
          </a:xfrm>
        </p:spPr>
        <p:txBody>
          <a:bodyPr>
            <a:normAutofit/>
          </a:bodyPr>
          <a:lstStyle/>
          <a:p>
            <a:r>
              <a:rPr lang="en-US" sz="4000" b="1" dirty="0" smtClean="0"/>
              <a:t>Yes-</a:t>
            </a:r>
            <a:r>
              <a:rPr lang="en-US" sz="4000" dirty="0" smtClean="0"/>
              <a:t> it is a state run lottery.</a:t>
            </a:r>
            <a:endParaRPr lang="en-US" sz="4000" dirty="0"/>
          </a:p>
        </p:txBody>
      </p:sp>
      <p:sp>
        <p:nvSpPr>
          <p:cNvPr id="4" name="Slide Number Placeholder 3"/>
          <p:cNvSpPr>
            <a:spLocks noGrp="1"/>
          </p:cNvSpPr>
          <p:nvPr>
            <p:ph type="sldNum" sz="quarter" idx="12"/>
          </p:nvPr>
        </p:nvSpPr>
        <p:spPr/>
        <p:txBody>
          <a:bodyPr/>
          <a:lstStyle/>
          <a:p>
            <a:fld id="{584D76F4-B340-41F7-8B70-DB569AA49C3F}" type="slidenum">
              <a:rPr lang="en-US" smtClean="0"/>
              <a:t>25</a:t>
            </a:fld>
            <a:endParaRPr lang="en-US"/>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0926" y="6016603"/>
            <a:ext cx="1079406" cy="704918"/>
          </a:xfrm>
          <a:prstGeom prst="rect">
            <a:avLst/>
          </a:prstGeom>
        </p:spPr>
      </p:pic>
    </p:spTree>
    <p:extLst>
      <p:ext uri="{BB962C8B-B14F-4D97-AF65-F5344CB8AC3E}">
        <p14:creationId xmlns:p14="http://schemas.microsoft.com/office/powerpoint/2010/main" val="184178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___________ occurs when competitors agree to sell a product or service at an agreed price.</a:t>
            </a:r>
            <a:endParaRPr lang="en-US" dirty="0"/>
          </a:p>
        </p:txBody>
      </p:sp>
      <p:sp>
        <p:nvSpPr>
          <p:cNvPr id="3" name="Content Placeholder 2"/>
          <p:cNvSpPr>
            <a:spLocks noGrp="1"/>
          </p:cNvSpPr>
          <p:nvPr>
            <p:ph idx="1"/>
          </p:nvPr>
        </p:nvSpPr>
        <p:spPr>
          <a:xfrm>
            <a:off x="3059813" y="2864649"/>
            <a:ext cx="9717317" cy="4195481"/>
          </a:xfrm>
        </p:spPr>
        <p:txBody>
          <a:bodyPr/>
          <a:lstStyle/>
          <a:p>
            <a:r>
              <a:rPr lang="en-US" b="1" dirty="0" smtClean="0"/>
              <a:t>Price</a:t>
            </a:r>
            <a:r>
              <a:rPr lang="en-US" dirty="0" smtClean="0"/>
              <a:t> </a:t>
            </a:r>
            <a:r>
              <a:rPr lang="en-US" b="1" dirty="0" smtClean="0"/>
              <a:t>fixing</a:t>
            </a:r>
            <a:endParaRPr lang="en-US" b="1" dirty="0"/>
          </a:p>
        </p:txBody>
      </p:sp>
      <p:sp>
        <p:nvSpPr>
          <p:cNvPr id="4" name="Slide Number Placeholder 3"/>
          <p:cNvSpPr>
            <a:spLocks noGrp="1"/>
          </p:cNvSpPr>
          <p:nvPr>
            <p:ph type="sldNum" sz="quarter" idx="12"/>
          </p:nvPr>
        </p:nvSpPr>
        <p:spPr/>
        <p:txBody>
          <a:bodyPr/>
          <a:lstStyle/>
          <a:p>
            <a:fld id="{584D76F4-B340-41F7-8B70-DB569AA49C3F}" type="slidenum">
              <a:rPr lang="en-US" smtClean="0"/>
              <a:t>3</a:t>
            </a:fld>
            <a:endParaRPr lang="en-US" dirty="0"/>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9748" y="4962389"/>
            <a:ext cx="2333625" cy="1524000"/>
          </a:xfrm>
          <a:prstGeom prst="rect">
            <a:avLst/>
          </a:prstGeom>
        </p:spPr>
      </p:pic>
    </p:spTree>
    <p:extLst>
      <p:ext uri="{BB962C8B-B14F-4D97-AF65-F5344CB8AC3E}">
        <p14:creationId xmlns:p14="http://schemas.microsoft.com/office/powerpoint/2010/main" val="2949796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must often obtain a ____________ to practice certain professions.</a:t>
            </a:r>
            <a:endParaRPr lang="en-US" dirty="0"/>
          </a:p>
        </p:txBody>
      </p:sp>
      <p:sp>
        <p:nvSpPr>
          <p:cNvPr id="4" name="Content Placeholder 2"/>
          <p:cNvSpPr txBox="1">
            <a:spLocks/>
          </p:cNvSpPr>
          <p:nvPr/>
        </p:nvSpPr>
        <p:spPr>
          <a:xfrm>
            <a:off x="2950956" y="2662519"/>
            <a:ext cx="9717317" cy="419548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36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32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8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a:lstStyle>
          <a:p>
            <a:r>
              <a:rPr lang="en-US" b="1" dirty="0" smtClean="0"/>
              <a:t>license</a:t>
            </a:r>
            <a:endParaRPr lang="en-US" b="1" dirty="0"/>
          </a:p>
        </p:txBody>
      </p:sp>
      <p:sp>
        <p:nvSpPr>
          <p:cNvPr id="5" name="Slide Number Placeholder 4"/>
          <p:cNvSpPr>
            <a:spLocks noGrp="1"/>
          </p:cNvSpPr>
          <p:nvPr>
            <p:ph type="sldNum" sz="quarter" idx="12"/>
          </p:nvPr>
        </p:nvSpPr>
        <p:spPr/>
        <p:txBody>
          <a:bodyPr/>
          <a:lstStyle/>
          <a:p>
            <a:fld id="{584D76F4-B340-41F7-8B70-DB569AA49C3F}" type="slidenum">
              <a:rPr lang="en-US" smtClean="0"/>
              <a:t>4</a:t>
            </a:fld>
            <a:endParaRPr lang="en-US" dirty="0"/>
          </a:p>
        </p:txBody>
      </p:sp>
      <p:pic>
        <p:nvPicPr>
          <p:cNvPr id="6" name="Picture 5"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9748" y="4962389"/>
            <a:ext cx="2333625" cy="1524000"/>
          </a:xfrm>
          <a:prstGeom prst="rect">
            <a:avLst/>
          </a:prstGeom>
        </p:spPr>
      </p:pic>
    </p:spTree>
    <p:extLst>
      <p:ext uri="{BB962C8B-B14F-4D97-AF65-F5344CB8AC3E}">
        <p14:creationId xmlns:p14="http://schemas.microsoft.com/office/powerpoint/2010/main" val="2326272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practice of demanding a higher rate of interest than allowed by law is _______________.</a:t>
            </a:r>
            <a:endParaRPr lang="en-US" dirty="0"/>
          </a:p>
        </p:txBody>
      </p:sp>
      <p:sp>
        <p:nvSpPr>
          <p:cNvPr id="3" name="Content Placeholder 2"/>
          <p:cNvSpPr>
            <a:spLocks noGrp="1"/>
          </p:cNvSpPr>
          <p:nvPr>
            <p:ph idx="1"/>
          </p:nvPr>
        </p:nvSpPr>
        <p:spPr>
          <a:xfrm>
            <a:off x="2785493" y="3295723"/>
            <a:ext cx="9717317" cy="4195481"/>
          </a:xfrm>
        </p:spPr>
        <p:txBody>
          <a:bodyPr/>
          <a:lstStyle/>
          <a:p>
            <a:r>
              <a:rPr lang="en-US" b="1" dirty="0" smtClean="0"/>
              <a:t>usury</a:t>
            </a:r>
            <a:endParaRPr lang="en-US" b="1" dirty="0"/>
          </a:p>
        </p:txBody>
      </p:sp>
      <p:sp>
        <p:nvSpPr>
          <p:cNvPr id="4" name="Slide Number Placeholder 3"/>
          <p:cNvSpPr>
            <a:spLocks noGrp="1"/>
          </p:cNvSpPr>
          <p:nvPr>
            <p:ph type="sldNum" sz="quarter" idx="12"/>
          </p:nvPr>
        </p:nvSpPr>
        <p:spPr/>
        <p:txBody>
          <a:bodyPr/>
          <a:lstStyle/>
          <a:p>
            <a:fld id="{584D76F4-B340-41F7-8B70-DB569AA49C3F}" type="slidenum">
              <a:rPr lang="en-US" smtClean="0"/>
              <a:t>5</a:t>
            </a:fld>
            <a:endParaRPr lang="en-US" dirty="0"/>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9748" y="4962389"/>
            <a:ext cx="2333625" cy="1524000"/>
          </a:xfrm>
          <a:prstGeom prst="rect">
            <a:avLst/>
          </a:prstGeom>
        </p:spPr>
      </p:pic>
    </p:spTree>
    <p:extLst>
      <p:ext uri="{BB962C8B-B14F-4D97-AF65-F5344CB8AC3E}">
        <p14:creationId xmlns:p14="http://schemas.microsoft.com/office/powerpoint/2010/main" val="1023149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Promises not to compete area called ___________.</a:t>
            </a:r>
            <a:endParaRPr lang="en-US" dirty="0"/>
          </a:p>
        </p:txBody>
      </p:sp>
      <p:sp>
        <p:nvSpPr>
          <p:cNvPr id="3" name="Content Placeholder 2"/>
          <p:cNvSpPr>
            <a:spLocks noGrp="1"/>
          </p:cNvSpPr>
          <p:nvPr>
            <p:ph idx="1"/>
          </p:nvPr>
        </p:nvSpPr>
        <p:spPr/>
        <p:txBody>
          <a:bodyPr/>
          <a:lstStyle/>
          <a:p>
            <a:r>
              <a:rPr lang="en-US" b="1" dirty="0" smtClean="0"/>
              <a:t>Restrictive</a:t>
            </a:r>
            <a:r>
              <a:rPr lang="en-US" dirty="0" smtClean="0"/>
              <a:t> </a:t>
            </a:r>
            <a:r>
              <a:rPr lang="en-US" b="1" dirty="0" smtClean="0"/>
              <a:t>covenant</a:t>
            </a:r>
            <a:endParaRPr lang="en-US" b="1" dirty="0"/>
          </a:p>
        </p:txBody>
      </p:sp>
      <p:sp>
        <p:nvSpPr>
          <p:cNvPr id="4" name="Slide Number Placeholder 3"/>
          <p:cNvSpPr>
            <a:spLocks noGrp="1"/>
          </p:cNvSpPr>
          <p:nvPr>
            <p:ph type="sldNum" sz="quarter" idx="12"/>
          </p:nvPr>
        </p:nvSpPr>
        <p:spPr/>
        <p:txBody>
          <a:bodyPr/>
          <a:lstStyle/>
          <a:p>
            <a:fld id="{584D76F4-B340-41F7-8B70-DB569AA49C3F}" type="slidenum">
              <a:rPr lang="en-US" smtClean="0"/>
              <a:t>6</a:t>
            </a:fld>
            <a:endParaRPr lang="en-US" dirty="0"/>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9748" y="4962389"/>
            <a:ext cx="2333625" cy="1524000"/>
          </a:xfrm>
          <a:prstGeom prst="rect">
            <a:avLst/>
          </a:prstGeom>
        </p:spPr>
      </p:pic>
    </p:spTree>
    <p:extLst>
      <p:ext uri="{BB962C8B-B14F-4D97-AF65-F5344CB8AC3E}">
        <p14:creationId xmlns:p14="http://schemas.microsoft.com/office/powerpoint/2010/main" val="2543242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_____ is an offer to buy or sell goods or services at a stated price.</a:t>
            </a:r>
            <a:endParaRPr lang="en-US" dirty="0"/>
          </a:p>
        </p:txBody>
      </p:sp>
      <p:sp>
        <p:nvSpPr>
          <p:cNvPr id="3" name="Content Placeholder 2"/>
          <p:cNvSpPr>
            <a:spLocks noGrp="1"/>
          </p:cNvSpPr>
          <p:nvPr>
            <p:ph idx="1"/>
          </p:nvPr>
        </p:nvSpPr>
        <p:spPr/>
        <p:txBody>
          <a:bodyPr/>
          <a:lstStyle/>
          <a:p>
            <a:r>
              <a:rPr lang="en-US" b="1" dirty="0" smtClean="0"/>
              <a:t>bid</a:t>
            </a:r>
            <a:endParaRPr lang="en-US" b="1" dirty="0"/>
          </a:p>
        </p:txBody>
      </p:sp>
      <p:sp>
        <p:nvSpPr>
          <p:cNvPr id="4" name="Slide Number Placeholder 3"/>
          <p:cNvSpPr>
            <a:spLocks noGrp="1"/>
          </p:cNvSpPr>
          <p:nvPr>
            <p:ph type="sldNum" sz="quarter" idx="12"/>
          </p:nvPr>
        </p:nvSpPr>
        <p:spPr/>
        <p:txBody>
          <a:bodyPr/>
          <a:lstStyle/>
          <a:p>
            <a:fld id="{584D76F4-B340-41F7-8B70-DB569AA49C3F}" type="slidenum">
              <a:rPr lang="en-US" smtClean="0"/>
              <a:t>7</a:t>
            </a:fld>
            <a:endParaRPr lang="en-US" dirty="0"/>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9748" y="4962389"/>
            <a:ext cx="2333625" cy="1524000"/>
          </a:xfrm>
          <a:prstGeom prst="rect">
            <a:avLst/>
          </a:prstGeom>
        </p:spPr>
      </p:pic>
    </p:spTree>
    <p:extLst>
      <p:ext uri="{BB962C8B-B14F-4D97-AF65-F5344CB8AC3E}">
        <p14:creationId xmlns:p14="http://schemas.microsoft.com/office/powerpoint/2010/main" val="396121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__________ is a game of chance that has been legalized in many states to raise revenue for a government.</a:t>
            </a:r>
            <a:endParaRPr lang="en-US" dirty="0"/>
          </a:p>
        </p:txBody>
      </p:sp>
      <p:sp>
        <p:nvSpPr>
          <p:cNvPr id="3" name="Content Placeholder 2"/>
          <p:cNvSpPr>
            <a:spLocks noGrp="1"/>
          </p:cNvSpPr>
          <p:nvPr>
            <p:ph idx="1"/>
          </p:nvPr>
        </p:nvSpPr>
        <p:spPr>
          <a:xfrm>
            <a:off x="2615675" y="2662519"/>
            <a:ext cx="9717317" cy="4195481"/>
          </a:xfrm>
        </p:spPr>
        <p:txBody>
          <a:bodyPr/>
          <a:lstStyle/>
          <a:p>
            <a:r>
              <a:rPr lang="en-US" b="1" dirty="0" smtClean="0"/>
              <a:t>lottery</a:t>
            </a:r>
            <a:endParaRPr lang="en-US" b="1" dirty="0"/>
          </a:p>
        </p:txBody>
      </p:sp>
      <p:sp>
        <p:nvSpPr>
          <p:cNvPr id="4" name="Slide Number Placeholder 3"/>
          <p:cNvSpPr>
            <a:spLocks noGrp="1"/>
          </p:cNvSpPr>
          <p:nvPr>
            <p:ph type="sldNum" sz="quarter" idx="12"/>
          </p:nvPr>
        </p:nvSpPr>
        <p:spPr/>
        <p:txBody>
          <a:bodyPr/>
          <a:lstStyle/>
          <a:p>
            <a:fld id="{584D76F4-B340-41F7-8B70-DB569AA49C3F}" type="slidenum">
              <a:rPr lang="en-US" smtClean="0"/>
              <a:t>8</a:t>
            </a:fld>
            <a:endParaRPr lang="en-US" dirty="0"/>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9748" y="4962389"/>
            <a:ext cx="2333625" cy="1524000"/>
          </a:xfrm>
          <a:prstGeom prst="rect">
            <a:avLst/>
          </a:prstGeom>
        </p:spPr>
      </p:pic>
    </p:spTree>
    <p:extLst>
      <p:ext uri="{BB962C8B-B14F-4D97-AF65-F5344CB8AC3E}">
        <p14:creationId xmlns:p14="http://schemas.microsoft.com/office/powerpoint/2010/main" val="602316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fee the borrower pays to the lender for using money is called ___________.</a:t>
            </a:r>
            <a:endParaRPr lang="en-US" dirty="0"/>
          </a:p>
        </p:txBody>
      </p:sp>
      <p:sp>
        <p:nvSpPr>
          <p:cNvPr id="3" name="Content Placeholder 2"/>
          <p:cNvSpPr>
            <a:spLocks noGrp="1"/>
          </p:cNvSpPr>
          <p:nvPr>
            <p:ph idx="1"/>
          </p:nvPr>
        </p:nvSpPr>
        <p:spPr>
          <a:xfrm>
            <a:off x="2785493" y="3112844"/>
            <a:ext cx="9717317" cy="4195481"/>
          </a:xfrm>
        </p:spPr>
        <p:txBody>
          <a:bodyPr/>
          <a:lstStyle/>
          <a:p>
            <a:r>
              <a:rPr lang="en-US" b="1" dirty="0" smtClean="0"/>
              <a:t>interest</a:t>
            </a:r>
            <a:endParaRPr lang="en-US" b="1" dirty="0"/>
          </a:p>
        </p:txBody>
      </p:sp>
      <p:sp>
        <p:nvSpPr>
          <p:cNvPr id="4" name="Slide Number Placeholder 3"/>
          <p:cNvSpPr>
            <a:spLocks noGrp="1"/>
          </p:cNvSpPr>
          <p:nvPr>
            <p:ph type="sldNum" sz="quarter" idx="12"/>
          </p:nvPr>
        </p:nvSpPr>
        <p:spPr/>
        <p:txBody>
          <a:bodyPr/>
          <a:lstStyle/>
          <a:p>
            <a:fld id="{584D76F4-B340-41F7-8B70-DB569AA49C3F}" type="slidenum">
              <a:rPr lang="en-US" smtClean="0"/>
              <a:t>9</a:t>
            </a:fld>
            <a:endParaRPr lang="en-US" dirty="0"/>
          </a:p>
        </p:txBody>
      </p:sp>
      <p:pic>
        <p:nvPicPr>
          <p:cNvPr id="5" name="Picture 4" descr="Lehigh Valley Somebody: GET BILL VILLA BACK ON WAEB ASAP"/>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9748" y="4962389"/>
            <a:ext cx="2333625" cy="1524000"/>
          </a:xfrm>
          <a:prstGeom prst="rect">
            <a:avLst/>
          </a:prstGeom>
        </p:spPr>
      </p:pic>
    </p:spTree>
    <p:extLst>
      <p:ext uri="{BB962C8B-B14F-4D97-AF65-F5344CB8AC3E}">
        <p14:creationId xmlns:p14="http://schemas.microsoft.com/office/powerpoint/2010/main" val="2244020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97</TotalTime>
  <Words>765</Words>
  <Application>Microsoft Office PowerPoint</Application>
  <PresentationFormat>Widescreen</PresentationFormat>
  <Paragraphs>74</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Century Gothic</vt:lpstr>
      <vt:lpstr>Wingdings 3</vt:lpstr>
      <vt:lpstr>Ion</vt:lpstr>
      <vt:lpstr>Ch. 11 Business Law Review Presentation</vt:lpstr>
      <vt:lpstr>It is legal to sell the good reputation of a business, which is referred to as _______________.</vt:lpstr>
      <vt:lpstr>___________ occurs when competitors agree to sell a product or service at an agreed price.</vt:lpstr>
      <vt:lpstr>One must often obtain a ____________ to practice certain professions.</vt:lpstr>
      <vt:lpstr>The practice of demanding a higher rate of interest than allowed by law is _______________.</vt:lpstr>
      <vt:lpstr>Promises not to compete area called ___________.</vt:lpstr>
      <vt:lpstr>A _____ is an offer to buy or sell goods or services at a stated price.</vt:lpstr>
      <vt:lpstr>A __________ is a game of chance that has been legalized in many states to raise revenue for a government.</vt:lpstr>
      <vt:lpstr>The fee the borrower pays to the lender for using money is called ___________.</vt:lpstr>
      <vt:lpstr>______________ is the elimination of competition with the intent to control prices.</vt:lpstr>
      <vt:lpstr>Governments generally construct public works by having rivals submit bids in a process is known as _____________.</vt:lpstr>
      <vt:lpstr>Marcia Lopez, who learned about plumbing from her brother had no license, agreed to install a shower in Matt’ brown’s basement for $275.</vt:lpstr>
      <vt:lpstr>Pia Nordstrom borrowed $1,000 from Tim Fay to have her car repaired.  She agreed to give Tim $400 per month for one year as payment for the loan.</vt:lpstr>
      <vt:lpstr>Harold Knox sold his flower shop.  He agreed not to operate another flower shop anywhere east of the Mississippi River for two years.</vt:lpstr>
      <vt:lpstr>Ramon Sanchez promised to give his daughter $5000 if she left her husband and returned to her former home.</vt:lpstr>
      <vt:lpstr>Oscar Meyers, an expert mechanic was offered $500 by a lawyer to testify in court about the condition of the steering mechanism of a car involved in a fatal accident.</vt:lpstr>
      <vt:lpstr>Two local milk companies agree on the price that they will bid for supplying milk to six schools in the area.</vt:lpstr>
      <vt:lpstr>Joe and Sid decide to steal money from a local store.  Joe will distract the salesperson while Sid takes the money from the cash drawer.  They agree to split the money equally.</vt:lpstr>
      <vt:lpstr>Carry Clark and Josie Paris bet $50 on the outcome of the Super Bowl.  Clark wins and demands payment from Paris.</vt:lpstr>
      <vt:lpstr>Tony Rutkowski was promised $250 if he would testify in court that he saw Gert Kuppenberg strike Darrell Lawrence.</vt:lpstr>
      <vt:lpstr>Two local architectural firms agreed to coordinate their bids so that each of them would be awarded one of two governmental construction projects.</vt:lpstr>
      <vt:lpstr>On a Saturday, Shirley Hays signed a written offer to buy a house for $145,000. The next day, Sunday, the seller signed an acceptance of her offer.  Sunday contracts are void in the state.  Was the agreement void?</vt:lpstr>
      <vt:lpstr>While vacationing in another state, Mary Heinrich witnessed an automobile accident.  She was offered $1,000 by one of the parties to the accident if she would go back to that state to testify inn a lawsuit.  If Heinrich accepted, cold she collect?</vt:lpstr>
      <vt:lpstr>Mike Delaney offered to give his state senator, Janice Williams $500 if she would vote NO on a particular pollution-control bill.  Senator Williams did vote NO on the bill.  Can she legally collect the $500?</vt:lpstr>
      <vt:lpstr>Betty Allen and Connie Wing agreed, when placing bets in their state lottery, that, if either one should win, she would divide her winnings with the other equally.  If Betty wins, can Connie enforce the agreement?</vt:lpstr>
    </vt:vector>
  </TitlesOfParts>
  <Company>Fillmore 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Ellsworth, Tricia</dc:creator>
  <cp:lastModifiedBy>Ellsworth, Tricia</cp:lastModifiedBy>
  <cp:revision>39</cp:revision>
  <dcterms:created xsi:type="dcterms:W3CDTF">2019-06-07T18:21:59Z</dcterms:created>
  <dcterms:modified xsi:type="dcterms:W3CDTF">2019-06-12T18:08:09Z</dcterms:modified>
</cp:coreProperties>
</file>